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Arial Narrow" panose="020B0606020202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4622" autoAdjust="0"/>
  </p:normalViewPr>
  <p:slideViewPr>
    <p:cSldViewPr>
      <p:cViewPr varScale="1">
        <p:scale>
          <a:sx n="37" d="100"/>
          <a:sy n="37" d="100"/>
        </p:scale>
        <p:origin x="112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EB210-012F-4772-A2BF-F4B7359729B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B3DA0-9CAD-4428-BA29-9144E029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1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40292-D13F-4467-A1B9-FD597FDA19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04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40292-D13F-4467-A1B9-FD597FDA19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4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346" r="38248"/>
          <a:stretch>
            <a:fillRect/>
          </a:stretch>
        </p:blipFill>
        <p:spPr>
          <a:xfrm>
            <a:off x="-642676" y="0"/>
            <a:ext cx="9976252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439400" y="0"/>
            <a:ext cx="6257855" cy="4367089"/>
          </a:xfrm>
          <a:custGeom>
            <a:avLst/>
            <a:gdLst/>
            <a:ahLst/>
            <a:cxnLst/>
            <a:rect l="l" t="t" r="r" b="b"/>
            <a:pathLst>
              <a:path w="6257855" h="4367089">
                <a:moveTo>
                  <a:pt x="0" y="0"/>
                </a:moveTo>
                <a:lnTo>
                  <a:pt x="6257855" y="0"/>
                </a:lnTo>
                <a:lnTo>
                  <a:pt x="6257855" y="4367089"/>
                </a:lnTo>
                <a:lnTo>
                  <a:pt x="0" y="4367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242" t="-23403" r="-10242" b="-79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0" y="4229100"/>
            <a:ext cx="7196132" cy="5043611"/>
          </a:xfrm>
          <a:custGeom>
            <a:avLst/>
            <a:gdLst/>
            <a:ahLst/>
            <a:cxnLst/>
            <a:rect l="l" t="t" r="r" b="b"/>
            <a:pathLst>
              <a:path w="7196132" h="5378118">
                <a:moveTo>
                  <a:pt x="0" y="0"/>
                </a:moveTo>
                <a:lnTo>
                  <a:pt x="7196132" y="0"/>
                </a:lnTo>
                <a:lnTo>
                  <a:pt x="7196132" y="5378119"/>
                </a:lnTo>
                <a:lnTo>
                  <a:pt x="0" y="5378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/>
            <a:stretch>
              <a:fillRect t="-4339" b="-6632"/>
            </a:stretch>
          </a:blipFill>
        </p:spPr>
      </p:sp>
      <p:sp>
        <p:nvSpPr>
          <p:cNvPr id="5" name="Rectangle 4"/>
          <p:cNvSpPr/>
          <p:nvPr/>
        </p:nvSpPr>
        <p:spPr>
          <a:xfrm>
            <a:off x="-457200" y="9797"/>
            <a:ext cx="1211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Instrumentation and control (I&amp;C) 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systems </a:t>
            </a:r>
            <a:r>
              <a:rPr lang="en-US" sz="3600" dirty="0">
                <a:solidFill>
                  <a:schemeClr val="bg1"/>
                </a:solidFill>
              </a:rPr>
              <a:t>in NPPs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C4E6030-4F63-1A36-8075-E7D873B9814C}"/>
              </a:ext>
            </a:extLst>
          </p:cNvPr>
          <p:cNvSpPr/>
          <p:nvPr/>
        </p:nvSpPr>
        <p:spPr>
          <a:xfrm flipV="1">
            <a:off x="0" y="10083511"/>
            <a:ext cx="18288000" cy="68579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85C9D1-CC07-83AF-BC2E-7C451A44B4BA}"/>
              </a:ext>
            </a:extLst>
          </p:cNvPr>
          <p:cNvSpPr/>
          <p:nvPr/>
        </p:nvSpPr>
        <p:spPr>
          <a:xfrm>
            <a:off x="0" y="1057013"/>
            <a:ext cx="18288000" cy="68579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1A4CD-DBF0-1E8C-A621-A9ED01AB9B71}"/>
              </a:ext>
            </a:extLst>
          </p:cNvPr>
          <p:cNvSpPr/>
          <p:nvPr/>
        </p:nvSpPr>
        <p:spPr>
          <a:xfrm>
            <a:off x="12243732" y="-2"/>
            <a:ext cx="893427" cy="1679505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06DB084-6B6F-64DE-6E97-D256AE74E5DE}"/>
              </a:ext>
            </a:extLst>
          </p:cNvPr>
          <p:cNvSpPr/>
          <p:nvPr/>
        </p:nvSpPr>
        <p:spPr>
          <a:xfrm>
            <a:off x="395210" y="1418969"/>
            <a:ext cx="868259" cy="120052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3C1F4-36EB-A78D-376C-CB173272E14A}"/>
              </a:ext>
            </a:extLst>
          </p:cNvPr>
          <p:cNvSpPr txBox="1"/>
          <p:nvPr/>
        </p:nvSpPr>
        <p:spPr>
          <a:xfrm>
            <a:off x="1710810" y="1519907"/>
            <a:ext cx="9144000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>
                <a:latin typeface="Arial Narrow" panose="020B0606020202030204" pitchFamily="34" charset="0"/>
              </a:rPr>
              <a:t>I&amp;C </a:t>
            </a:r>
            <a:r>
              <a:rPr lang="en-US" sz="4200" dirty="0" err="1" smtClean="0">
                <a:latin typeface="Arial Narrow" panose="020B0606020202030204" pitchFamily="34" charset="0"/>
              </a:rPr>
              <a:t>sistemleri</a:t>
            </a:r>
            <a:endParaRPr lang="en-US" sz="5400" dirty="0">
              <a:latin typeface="Arial Narrow" panose="020B0606020202030204" pitchFamily="34" charset="0"/>
            </a:endParaRP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 err="1">
                <a:latin typeface="Arial Narrow" panose="020B0606020202030204" pitchFamily="34" charset="0"/>
              </a:rPr>
              <a:t>Nükleer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tesisin</a:t>
            </a:r>
            <a:r>
              <a:rPr lang="en-US" sz="3000" dirty="0">
                <a:latin typeface="Arial Narrow" panose="020B0606020202030204" pitchFamily="34" charset="0"/>
              </a:rPr>
              <a:t> hem normal hem de </a:t>
            </a:r>
            <a:r>
              <a:rPr lang="en-US" sz="3000" dirty="0" err="1">
                <a:latin typeface="Arial Narrow" panose="020B0606020202030204" pitchFamily="34" charset="0"/>
              </a:rPr>
              <a:t>anormal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işletimde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emniyetli</a:t>
            </a:r>
            <a:r>
              <a:rPr lang="en-US" sz="3000" dirty="0">
                <a:latin typeface="Arial Narrow" panose="020B0606020202030204" pitchFamily="34" charset="0"/>
              </a:rPr>
              <a:t>, </a:t>
            </a:r>
            <a:r>
              <a:rPr lang="en-US" sz="3000" dirty="0" err="1">
                <a:latin typeface="Arial Narrow" panose="020B0606020202030204" pitchFamily="34" charset="0"/>
              </a:rPr>
              <a:t>güvenli</a:t>
            </a:r>
            <a:r>
              <a:rPr lang="en-US" sz="3000" dirty="0">
                <a:latin typeface="Arial Narrow" panose="020B0606020202030204" pitchFamily="34" charset="0"/>
              </a:rPr>
              <a:t>, </a:t>
            </a:r>
            <a:r>
              <a:rPr lang="en-US" sz="3000" dirty="0" err="1">
                <a:latin typeface="Arial Narrow" panose="020B0606020202030204" pitchFamily="34" charset="0"/>
              </a:rPr>
              <a:t>güvenilir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ve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deterministik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davranışını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sağlamak</a:t>
            </a:r>
            <a:endParaRPr lang="en-US" sz="2700" dirty="0">
              <a:latin typeface="Arial Narrow" panose="020B0606020202030204" pitchFamily="34" charset="0"/>
            </a:endParaRPr>
          </a:p>
          <a:p>
            <a:r>
              <a:rPr lang="en-US" sz="4200" dirty="0" err="1">
                <a:latin typeface="Arial Narrow" panose="020B0606020202030204" pitchFamily="34" charset="0"/>
              </a:rPr>
              <a:t>Potansiyel</a:t>
            </a:r>
            <a:r>
              <a:rPr lang="en-US" sz="4200" dirty="0">
                <a:latin typeface="Arial Narrow" panose="020B0606020202030204" pitchFamily="34" charset="0"/>
              </a:rPr>
              <a:t> </a:t>
            </a:r>
            <a:r>
              <a:rPr lang="en-US" sz="4200" dirty="0" err="1">
                <a:latin typeface="Arial Narrow" panose="020B0606020202030204" pitchFamily="34" charset="0"/>
              </a:rPr>
              <a:t>siber</a:t>
            </a:r>
            <a:r>
              <a:rPr lang="en-US" sz="4200" dirty="0">
                <a:latin typeface="Arial Narrow" panose="020B0606020202030204" pitchFamily="34" charset="0"/>
              </a:rPr>
              <a:t> </a:t>
            </a:r>
            <a:r>
              <a:rPr lang="en-US" sz="4200" dirty="0" err="1" smtClean="0">
                <a:latin typeface="Arial Narrow" panose="020B0606020202030204" pitchFamily="34" charset="0"/>
              </a:rPr>
              <a:t>anomaliler</a:t>
            </a:r>
            <a:r>
              <a:rPr lang="en-US" sz="4200" dirty="0" smtClean="0">
                <a:latin typeface="Arial Narrow" panose="020B0606020202030204" pitchFamily="34" charset="0"/>
              </a:rPr>
              <a:t>:</a:t>
            </a:r>
            <a:endParaRPr lang="en-US" sz="4200" dirty="0">
              <a:latin typeface="Arial Narrow" panose="020B0606020202030204" pitchFamily="34" charset="0"/>
            </a:endParaRP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Arial Narrow" panose="020B0606020202030204" pitchFamily="34" charset="0"/>
              </a:rPr>
              <a:t>Ana </a:t>
            </a:r>
            <a:r>
              <a:rPr lang="en-US" sz="3000" dirty="0" err="1">
                <a:latin typeface="Arial Narrow" panose="020B0606020202030204" pitchFamily="34" charset="0"/>
              </a:rPr>
              <a:t>bilgisayar</a:t>
            </a:r>
            <a:r>
              <a:rPr lang="en-US" sz="3000" dirty="0">
                <a:latin typeface="Arial Narrow" panose="020B0606020202030204" pitchFamily="34" charset="0"/>
              </a:rPr>
              <a:t>: </a:t>
            </a:r>
            <a:r>
              <a:rPr lang="en-US" sz="3000" dirty="0" err="1">
                <a:latin typeface="Arial Narrow" panose="020B0606020202030204" pitchFamily="34" charset="0"/>
              </a:rPr>
              <a:t>operatör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iş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istasyonları</a:t>
            </a:r>
            <a:r>
              <a:rPr lang="en-US" sz="3000" dirty="0">
                <a:latin typeface="Arial Narrow" panose="020B0606020202030204" pitchFamily="34" charset="0"/>
              </a:rPr>
              <a:t>, </a:t>
            </a:r>
            <a:r>
              <a:rPr lang="en-US" sz="3000" dirty="0" err="1">
                <a:latin typeface="Arial Narrow" panose="020B0606020202030204" pitchFamily="34" charset="0"/>
              </a:rPr>
              <a:t>mühendislik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iş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istasyonları</a:t>
            </a:r>
            <a:r>
              <a:rPr lang="en-US" sz="3000" dirty="0">
                <a:latin typeface="Arial Narrow" panose="020B0606020202030204" pitchFamily="34" charset="0"/>
              </a:rPr>
              <a:t>, I/O </a:t>
            </a:r>
            <a:r>
              <a:rPr lang="en-US" sz="3000" dirty="0" err="1" smtClean="0">
                <a:latin typeface="Arial Narrow" panose="020B0606020202030204" pitchFamily="34" charset="0"/>
              </a:rPr>
              <a:t>sunucuları</a:t>
            </a:r>
            <a:endParaRPr lang="en-US" sz="3000" dirty="0" smtClean="0">
              <a:latin typeface="Arial Narrow" panose="020B0606020202030204" pitchFamily="34" charset="0"/>
            </a:endParaRP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 smtClean="0">
                <a:latin typeface="Arial Narrow" panose="020B0606020202030204" pitchFamily="34" charset="0"/>
              </a:rPr>
              <a:t>Controller: PLCs, DCS control stations</a:t>
            </a: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 err="1">
                <a:latin typeface="Arial Narrow" panose="020B0606020202030204" pitchFamily="34" charset="0"/>
              </a:rPr>
              <a:t>Ağ</a:t>
            </a:r>
            <a:r>
              <a:rPr lang="en-US" sz="3000" dirty="0">
                <a:latin typeface="Arial Narrow" panose="020B0606020202030204" pitchFamily="34" charset="0"/>
              </a:rPr>
              <a:t>: </a:t>
            </a:r>
            <a:r>
              <a:rPr lang="en-US" sz="3000" dirty="0" err="1">
                <a:latin typeface="Arial Narrow" panose="020B0606020202030204" pitchFamily="34" charset="0"/>
              </a:rPr>
              <a:t>ana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bilgisayarları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ve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denetleyicileri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birbirine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bağlayan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ağ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anahtarları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ve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ağ</a:t>
            </a:r>
            <a:r>
              <a:rPr lang="en-US" sz="3000" dirty="0">
                <a:latin typeface="Arial Narrow" panose="020B0606020202030204" pitchFamily="34" charset="0"/>
              </a:rPr>
              <a:t> </a:t>
            </a:r>
            <a:r>
              <a:rPr lang="en-US" sz="3000" dirty="0" err="1">
                <a:latin typeface="Arial Narrow" panose="020B0606020202030204" pitchFamily="34" charset="0"/>
              </a:rPr>
              <a:t>geçitleri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9F274-0A41-8E06-266F-7ED1878C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622" y="1966291"/>
            <a:ext cx="6089694" cy="3552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7BE5C9-C149-1B5B-584A-B5DBACD00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7919" y="5805400"/>
            <a:ext cx="5201100" cy="38293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108D39-E5A6-676A-EA64-E2EA2B2D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FF-E5A5-4CBE-9756-BD558844B3A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C4E6030-4F63-1A36-8075-E7D873B9814C}"/>
              </a:ext>
            </a:extLst>
          </p:cNvPr>
          <p:cNvSpPr/>
          <p:nvPr/>
        </p:nvSpPr>
        <p:spPr>
          <a:xfrm flipV="1">
            <a:off x="0" y="10083511"/>
            <a:ext cx="18288000" cy="68579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85C9D1-CC07-83AF-BC2E-7C451A44B4BA}"/>
              </a:ext>
            </a:extLst>
          </p:cNvPr>
          <p:cNvSpPr/>
          <p:nvPr/>
        </p:nvSpPr>
        <p:spPr>
          <a:xfrm>
            <a:off x="0" y="1057013"/>
            <a:ext cx="18288000" cy="68579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1A4CD-DBF0-1E8C-A621-A9ED01AB9B71}"/>
              </a:ext>
            </a:extLst>
          </p:cNvPr>
          <p:cNvSpPr/>
          <p:nvPr/>
        </p:nvSpPr>
        <p:spPr>
          <a:xfrm>
            <a:off x="12243732" y="-2"/>
            <a:ext cx="893427" cy="1679505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06DB084-6B6F-64DE-6E97-D256AE74E5DE}"/>
              </a:ext>
            </a:extLst>
          </p:cNvPr>
          <p:cNvSpPr/>
          <p:nvPr/>
        </p:nvSpPr>
        <p:spPr>
          <a:xfrm>
            <a:off x="395210" y="1418969"/>
            <a:ext cx="868259" cy="120052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3C1F4-36EB-A78D-376C-CB173272E14A}"/>
              </a:ext>
            </a:extLst>
          </p:cNvPr>
          <p:cNvSpPr txBox="1"/>
          <p:nvPr/>
        </p:nvSpPr>
        <p:spPr>
          <a:xfrm>
            <a:off x="1710810" y="1519907"/>
            <a:ext cx="9144000" cy="830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>
                <a:latin typeface="Arial Narrow" panose="020B0606020202030204" pitchFamily="34" charset="0"/>
              </a:rPr>
              <a:t>I&amp;C systems</a:t>
            </a:r>
            <a:endParaRPr lang="en-US" sz="5400" dirty="0">
              <a:latin typeface="Arial Narrow" panose="020B0606020202030204" pitchFamily="34" charset="0"/>
            </a:endParaRP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Arial Narrow" panose="020B0606020202030204" pitchFamily="34" charset="0"/>
              </a:rPr>
              <a:t>Provide for the safe, secure, reliable and deterministic behavior of the nuclear facility in both normal and abnormal operation</a:t>
            </a:r>
          </a:p>
          <a:p>
            <a:endParaRPr lang="en-US" sz="2700" dirty="0">
              <a:latin typeface="Arial Narrow" panose="020B0606020202030204" pitchFamily="34" charset="0"/>
            </a:endParaRPr>
          </a:p>
          <a:p>
            <a:r>
              <a:rPr lang="en-US" sz="4200" dirty="0">
                <a:latin typeface="Arial Narrow" panose="020B0606020202030204" pitchFamily="34" charset="0"/>
              </a:rPr>
              <a:t>Potential cyber anomalies can </a:t>
            </a:r>
          </a:p>
          <a:p>
            <a:r>
              <a:rPr lang="en-US" sz="4200" dirty="0">
                <a:latin typeface="Arial Narrow" panose="020B0606020202030204" pitchFamily="34" charset="0"/>
              </a:rPr>
              <a:t>happen in:</a:t>
            </a: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Arial Narrow" panose="020B0606020202030204" pitchFamily="34" charset="0"/>
              </a:rPr>
              <a:t>Host: operator workstations, engineering workstations, I/O servers, historians</a:t>
            </a: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Arial Narrow" panose="020B0606020202030204" pitchFamily="34" charset="0"/>
              </a:rPr>
              <a:t>Controller: PLCs, DCS control stations</a:t>
            </a: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Arial Narrow" panose="020B0606020202030204" pitchFamily="34" charset="0"/>
              </a:rPr>
              <a:t>Network: network switches and gateways connecting hosts and controllers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9F274-0A41-8E06-266F-7ED1878C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622" y="1966291"/>
            <a:ext cx="6089694" cy="3552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7BE5C9-C149-1B5B-584A-B5DBACD00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7919" y="5805400"/>
            <a:ext cx="5201100" cy="38293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108D39-E5A6-676A-EA64-E2EA2B2D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FF-E5A5-4CBE-9756-BD558844B3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7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13236</TotalTime>
  <Words>128</Words>
  <Application>Microsoft Office PowerPoint</Application>
  <PresentationFormat>Custom</PresentationFormat>
  <Paragraphs>20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Wingdings</vt:lpstr>
      <vt:lpstr>Arial Narrow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Nükleer yakıt (genellikle uranyum) çekirdek reaksiyonunu başlatır. Zincirleme reaksiyon sırasında açığa çıkan ısı kullanılarak su ısıtılır ve buhar üretilir. Buhar, türbinleri döndürmek için kullanılır. Türbinlerin dönüşü, jeneratörler aracılığıyla</dc:title>
  <dc:creator>INET4</dc:creator>
  <cp:lastModifiedBy>INET4</cp:lastModifiedBy>
  <cp:revision>26</cp:revision>
  <dcterms:created xsi:type="dcterms:W3CDTF">2006-08-16T00:00:00Z</dcterms:created>
  <dcterms:modified xsi:type="dcterms:W3CDTF">2024-05-05T08:40:22Z</dcterms:modified>
  <dc:identifier>DAF_d42w1ck</dc:identifier>
</cp:coreProperties>
</file>